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4" r:id="rId2"/>
    <p:sldId id="265" r:id="rId3"/>
    <p:sldId id="269" r:id="rId4"/>
    <p:sldId id="259" r:id="rId5"/>
    <p:sldId id="270" r:id="rId6"/>
    <p:sldId id="261" r:id="rId7"/>
    <p:sldId id="262" r:id="rId8"/>
    <p:sldId id="267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415"/>
    <p:restoredTop sz="50000"/>
  </p:normalViewPr>
  <p:slideViewPr>
    <p:cSldViewPr>
      <p:cViewPr varScale="1">
        <p:scale>
          <a:sx n="45" d="100"/>
          <a:sy n="45" d="100"/>
        </p:scale>
        <p:origin x="2304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E5326A-330D-4920-A1F1-84E13E0DF87C}" type="datetimeFigureOut">
              <a:rPr lang="en-US" smtClean="0"/>
              <a:t>1/20/16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C56E65-E069-4E35-87C8-38B5774BE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610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56E65-E069-4E35-87C8-38B5774BE14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747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56E65-E069-4E35-87C8-38B5774BE14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446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56E65-E069-4E35-87C8-38B5774BE14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676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56E65-E069-4E35-87C8-38B5774BE14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034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56E65-E069-4E35-87C8-38B5774BE14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4024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56E65-E069-4E35-87C8-38B5774BE14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4024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56E65-E069-4E35-87C8-38B5774BE14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6547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56E65-E069-4E35-87C8-38B5774BE14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1542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Cheryl-</a:t>
            </a:r>
          </a:p>
          <a:p>
            <a:endParaRPr lang="en-US" b="1" dirty="0" smtClean="0"/>
          </a:p>
          <a:p>
            <a:r>
              <a:rPr lang="en-US" b="1" dirty="0" smtClean="0"/>
              <a:t>Did you want a summary slide before asking questions?</a:t>
            </a:r>
            <a:endParaRPr lang="en-US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5/5/2015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637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6A6A939-BEA9-4417-8213-955BAA1CAF8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FDE0E72-A372-4B80-88B3-875E316B0D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A6A939-BEA9-4417-8213-955BAA1CAF8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DE0E72-A372-4B80-88B3-875E316B0D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A6A939-BEA9-4417-8213-955BAA1CAF8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DE0E72-A372-4B80-88B3-875E316B0D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A6A939-BEA9-4417-8213-955BAA1CAF8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DE0E72-A372-4B80-88B3-875E316B0D0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A6A939-BEA9-4417-8213-955BAA1CAF8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DE0E72-A372-4B80-88B3-875E316B0D0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A6A939-BEA9-4417-8213-955BAA1CAF8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DE0E72-A372-4B80-88B3-875E316B0D0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A6A939-BEA9-4417-8213-955BAA1CAF8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DE0E72-A372-4B80-88B3-875E316B0D0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A6A939-BEA9-4417-8213-955BAA1CAF8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DE0E72-A372-4B80-88B3-875E316B0D0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A6A939-BEA9-4417-8213-955BAA1CAF8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DE0E72-A372-4B80-88B3-875E316B0D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6A6A939-BEA9-4417-8213-955BAA1CAF8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DE0E72-A372-4B80-88B3-875E316B0D0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A6A939-BEA9-4417-8213-955BAA1CAF8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FDE0E72-A372-4B80-88B3-875E316B0D0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6A6A939-BEA9-4417-8213-955BAA1CAF8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FDE0E72-A372-4B80-88B3-875E316B0D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Notice of Recommended Assignment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December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77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After the Gifted Multi-Disciplinary Evaluation/Reevaluation (GMDE) team recommendations are finalized in a Gifted Written Report (GWR)</a:t>
            </a:r>
          </a:p>
          <a:p>
            <a:r>
              <a:rPr lang="en-US" dirty="0" smtClean="0"/>
              <a:t>After the Gifted Individualized Education Plan (GIEP) is completed</a:t>
            </a:r>
          </a:p>
          <a:p>
            <a:r>
              <a:rPr lang="en-US" dirty="0" smtClean="0"/>
              <a:t>Within 30 calendar days of a student graduating from high school if  the anniversary date for revising the GIEP falls within this time</a:t>
            </a:r>
          </a:p>
          <a:p>
            <a:r>
              <a:rPr lang="en-US" dirty="0"/>
              <a:t>After the district denies a parent request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to complete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548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Notice of Recommended Assignment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1" y="1828800"/>
            <a:ext cx="84582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Your child should begin to receive gifted education services.  The school district will not proceed without your approval of this recommendation (the GIEP is attached).</a:t>
            </a:r>
          </a:p>
          <a:p>
            <a:pPr marL="342900" indent="-342900">
              <a:buAutoNum type="arabicPeriod"/>
            </a:pPr>
            <a:r>
              <a:rPr lang="en-US" dirty="0"/>
              <a:t>Your child's gifted education placement or services should be changed as noted in the GIEP. 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/>
              <a:t>Your child is no longer in need of specially designed instruction. 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/>
              <a:t>Your child is graduating from high school. 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/>
              <a:t>Your  child  is  not  in  need  of  gifted  education  and  should  continue  in  his/her  </a:t>
            </a:r>
            <a:r>
              <a:rPr lang="en-US" dirty="0" smtClean="0"/>
              <a:t>present assignment.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school district is refusing your request to initiate or change your child's</a:t>
            </a:r>
            <a:r>
              <a:rPr lang="en-US" dirty="0" smtClean="0"/>
              <a:t>: Identification, Educational Placement, Evaluation, Provision of Education</a:t>
            </a:r>
          </a:p>
          <a:p>
            <a:pPr marL="342900" indent="-342900">
              <a:buAutoNum type="arabicPeriod"/>
            </a:pPr>
            <a:r>
              <a:rPr lang="en-US" dirty="0"/>
              <a:t>Other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386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Notice of Recommended Assignment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1752600"/>
            <a:ext cx="8382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This assignment was recommended after a review of the options that were used to assist in identifying the services and programs that will meet your child's needs.  The assignment recommended for your child is:</a:t>
            </a:r>
          </a:p>
          <a:p>
            <a:r>
              <a:rPr lang="en-US" dirty="0"/>
              <a:t> </a:t>
            </a:r>
          </a:p>
          <a:p>
            <a:r>
              <a:rPr lang="en-US" dirty="0">
                <a:sym typeface="Wingdings"/>
              </a:rPr>
              <a:t></a:t>
            </a:r>
            <a:r>
              <a:rPr lang="en-US" dirty="0"/>
              <a:t>General Education</a:t>
            </a:r>
          </a:p>
          <a:p>
            <a:endParaRPr lang="en-US" dirty="0"/>
          </a:p>
          <a:p>
            <a:r>
              <a:rPr lang="en-US" dirty="0">
                <a:sym typeface="Wingdings"/>
              </a:rPr>
              <a:t> </a:t>
            </a:r>
            <a:r>
              <a:rPr lang="en-US" dirty="0"/>
              <a:t>Gifted Support</a:t>
            </a:r>
          </a:p>
          <a:p>
            <a:endParaRPr lang="en-US" dirty="0"/>
          </a:p>
          <a:p>
            <a:r>
              <a:rPr lang="en-US" dirty="0"/>
              <a:t>	</a:t>
            </a:r>
            <a:r>
              <a:rPr lang="en-US" dirty="0">
                <a:sym typeface="Wingdings"/>
              </a:rPr>
              <a:t>  </a:t>
            </a:r>
            <a:r>
              <a:rPr lang="en-US" dirty="0"/>
              <a:t>Enrichment in the following area(s):__________________________</a:t>
            </a:r>
          </a:p>
          <a:p>
            <a:endParaRPr lang="en-US" dirty="0"/>
          </a:p>
          <a:p>
            <a:r>
              <a:rPr lang="en-US" dirty="0"/>
              <a:t>	</a:t>
            </a:r>
            <a:r>
              <a:rPr lang="en-US" dirty="0">
                <a:sym typeface="Wingdings"/>
              </a:rPr>
              <a:t>  </a:t>
            </a:r>
            <a:r>
              <a:rPr lang="en-US" dirty="0"/>
              <a:t>Acceleration in the following area(s): ________________________</a:t>
            </a:r>
          </a:p>
          <a:p>
            <a:endParaRPr lang="en-US" dirty="0"/>
          </a:p>
          <a:p>
            <a:r>
              <a:rPr lang="en-US" dirty="0"/>
              <a:t>	</a:t>
            </a:r>
            <a:r>
              <a:rPr lang="en-US" dirty="0">
                <a:sym typeface="Wingdings"/>
              </a:rPr>
              <a:t> </a:t>
            </a:r>
            <a:r>
              <a:rPr lang="en-US" dirty="0"/>
              <a:t> Enrichment/Acceleration Combination in the following area(s): </a:t>
            </a:r>
          </a:p>
          <a:p>
            <a:r>
              <a:rPr lang="en-US" dirty="0"/>
              <a:t>	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56913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Notice of Recommended Assignment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1" y="1563035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Reasons the recommendation is appropriate (include evaluation/present level data, GMDE team member input and other factors used in making the recommendations):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2769" y="2590800"/>
            <a:ext cx="86037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Data, Data, Data….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Level of current instruction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Level of functioning in relation to the standards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Level of intensity </a:t>
            </a:r>
          </a:p>
        </p:txBody>
      </p:sp>
    </p:spTree>
    <p:extLst>
      <p:ext uri="{BB962C8B-B14F-4D97-AF65-F5344CB8AC3E}">
        <p14:creationId xmlns:p14="http://schemas.microsoft.com/office/powerpoint/2010/main" val="3731097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Notice of Recommended Assignment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1" y="1563035"/>
            <a:ext cx="8458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Description of the options that were considered and the reasons why those options were rejected (include evaluation/present level data, GMDE team member input and other factors used in rejecting considered options): 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35425" y="3040363"/>
            <a:ext cx="86037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Data, Data, Data….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Same types of data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GIEP team could always recommend reevaluation if need for specially designed instruction is in question, therefore general education is always a consideration</a:t>
            </a:r>
          </a:p>
        </p:txBody>
      </p:sp>
    </p:spTree>
    <p:extLst>
      <p:ext uri="{BB962C8B-B14F-4D97-AF65-F5344CB8AC3E}">
        <p14:creationId xmlns:p14="http://schemas.microsoft.com/office/powerpoint/2010/main" val="556375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09600" y="1676400"/>
            <a:ext cx="8305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Directions for Parents</a:t>
            </a:r>
            <a:endParaRPr lang="en-US" dirty="0"/>
          </a:p>
          <a:p>
            <a:r>
              <a:rPr lang="en-US" dirty="0"/>
              <a:t>Please check one of the options, sign this form and return it within 10 days to the person listed above.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□ </a:t>
            </a:r>
            <a:r>
              <a:rPr lang="en-US" b="1" dirty="0"/>
              <a:t>I</a:t>
            </a:r>
            <a:r>
              <a:rPr lang="en-US" dirty="0"/>
              <a:t> </a:t>
            </a:r>
            <a:r>
              <a:rPr lang="en-US" b="1" dirty="0"/>
              <a:t>approve </a:t>
            </a:r>
            <a:r>
              <a:rPr lang="en-US" dirty="0"/>
              <a:t>this recommendation.</a:t>
            </a:r>
          </a:p>
          <a:p>
            <a:r>
              <a:rPr lang="en-US" dirty="0"/>
              <a:t>	</a:t>
            </a:r>
          </a:p>
          <a:p>
            <a:r>
              <a:rPr lang="en-US" dirty="0"/>
              <a:t>□ </a:t>
            </a:r>
            <a:r>
              <a:rPr lang="en-US" b="1" dirty="0"/>
              <a:t>I</a:t>
            </a:r>
            <a:r>
              <a:rPr lang="en-US" dirty="0"/>
              <a:t> </a:t>
            </a:r>
            <a:r>
              <a:rPr lang="en-US" b="1" dirty="0"/>
              <a:t>do not approve </a:t>
            </a:r>
            <a:r>
              <a:rPr lang="en-US" dirty="0"/>
              <a:t>this recommendation. My reason for </a:t>
            </a:r>
            <a:r>
              <a:rPr lang="en-US" b="1" dirty="0"/>
              <a:t>disapproval is:</a:t>
            </a:r>
            <a:endParaRPr lang="en-US" dirty="0"/>
          </a:p>
          <a:p>
            <a:r>
              <a:rPr lang="en-US" b="1" dirty="0"/>
              <a:t> </a:t>
            </a:r>
            <a:endParaRPr lang="en-US" dirty="0"/>
          </a:p>
          <a:p>
            <a:r>
              <a:rPr lang="en-US" b="1" dirty="0"/>
              <a:t> </a:t>
            </a:r>
            <a:endParaRPr lang="en-US" dirty="0"/>
          </a:p>
          <a:p>
            <a:r>
              <a:rPr lang="en-US" b="1" dirty="0"/>
              <a:t>I request:	</a:t>
            </a:r>
            <a:r>
              <a:rPr lang="en-US" dirty="0"/>
              <a:t>□ Mediation* □ Due-Process Hearing*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I need the following accommodations to be made so that I may attend the due-process hearing/mediation: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Notice of Recommended Assignment</a:t>
            </a:r>
            <a:endParaRPr lang="en-US" dirty="0"/>
          </a:p>
        </p:txBody>
      </p:sp>
      <p:sp>
        <p:nvSpPr>
          <p:cNvPr id="3" name="Left Arrow 2"/>
          <p:cNvSpPr/>
          <p:nvPr/>
        </p:nvSpPr>
        <p:spPr>
          <a:xfrm>
            <a:off x="4856018" y="2830286"/>
            <a:ext cx="30480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eft Arrow 4"/>
          <p:cNvSpPr/>
          <p:nvPr/>
        </p:nvSpPr>
        <p:spPr>
          <a:xfrm>
            <a:off x="6674427" y="3408759"/>
            <a:ext cx="24384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Arrow 5"/>
          <p:cNvSpPr/>
          <p:nvPr/>
        </p:nvSpPr>
        <p:spPr>
          <a:xfrm>
            <a:off x="6858000" y="4191000"/>
            <a:ext cx="2254827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060236"/>
              </p:ext>
            </p:extLst>
          </p:nvPr>
        </p:nvGraphicFramePr>
        <p:xfrm>
          <a:off x="1264227" y="5409349"/>
          <a:ext cx="6629400" cy="457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2940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ts val="9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lnSpc>
                          <a:spcPts val="9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lnSpc>
                          <a:spcPts val="9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lnSpc>
                          <a:spcPts val="9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7378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Parents have </a:t>
            </a:r>
            <a:r>
              <a:rPr lang="en-US" dirty="0" smtClean="0">
                <a:solidFill>
                  <a:srgbClr val="FF0000"/>
                </a:solidFill>
              </a:rPr>
              <a:t>five</a:t>
            </a:r>
            <a:r>
              <a:rPr lang="en-US" dirty="0" smtClean="0"/>
              <a:t> calendar days to sign and return if NORA is presented in person</a:t>
            </a:r>
          </a:p>
          <a:p>
            <a:r>
              <a:rPr lang="en-US" dirty="0"/>
              <a:t>Parents have </a:t>
            </a:r>
            <a:r>
              <a:rPr lang="en-US" dirty="0" smtClean="0">
                <a:solidFill>
                  <a:srgbClr val="FF0000"/>
                </a:solidFill>
              </a:rPr>
              <a:t>ten</a:t>
            </a:r>
            <a:r>
              <a:rPr lang="en-US" dirty="0" smtClean="0"/>
              <a:t> </a:t>
            </a:r>
            <a:r>
              <a:rPr lang="en-US" dirty="0"/>
              <a:t>calendar days to sign and return if NORA is </a:t>
            </a:r>
            <a:r>
              <a:rPr lang="en-US" dirty="0" smtClean="0"/>
              <a:t>mailed</a:t>
            </a:r>
          </a:p>
          <a:p>
            <a:r>
              <a:rPr lang="en-US" i="1" dirty="0" smtClean="0"/>
              <a:t>District should provide NORA to parents within </a:t>
            </a:r>
            <a:r>
              <a:rPr lang="en-US" i="1" dirty="0" smtClean="0">
                <a:solidFill>
                  <a:srgbClr val="FF0000"/>
                </a:solidFill>
              </a:rPr>
              <a:t>five</a:t>
            </a:r>
            <a:r>
              <a:rPr lang="en-US" i="1" dirty="0" smtClean="0"/>
              <a:t> calendar days of a meeting</a:t>
            </a:r>
          </a:p>
          <a:p>
            <a:r>
              <a:rPr lang="en-US" dirty="0" smtClean="0"/>
              <a:t>If an initial GIEP, no services may begin until </a:t>
            </a:r>
            <a:r>
              <a:rPr lang="en-US" dirty="0" smtClean="0">
                <a:solidFill>
                  <a:srgbClr val="FF0000"/>
                </a:solidFill>
              </a:rPr>
              <a:t>five</a:t>
            </a:r>
            <a:r>
              <a:rPr lang="en-US" dirty="0" smtClean="0"/>
              <a:t> days after district receives signed NORA</a:t>
            </a:r>
          </a:p>
          <a:p>
            <a:r>
              <a:rPr lang="en-US" dirty="0"/>
              <a:t>If </a:t>
            </a:r>
            <a:r>
              <a:rPr lang="en-US" dirty="0" smtClean="0"/>
              <a:t>a GIEP review, services </a:t>
            </a:r>
            <a:r>
              <a:rPr lang="en-US" dirty="0"/>
              <a:t>may begin </a:t>
            </a:r>
            <a:r>
              <a:rPr lang="en-US" dirty="0" smtClean="0"/>
              <a:t>five calendar days after NORA deadline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342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2A373D"/>
                </a:solidFill>
              </a:rPr>
              <a:t>??Questions??</a:t>
            </a:r>
            <a:endParaRPr lang="en-US" sz="4000" dirty="0">
              <a:solidFill>
                <a:srgbClr val="2A373D"/>
              </a:solidFill>
            </a:endParaRPr>
          </a:p>
        </p:txBody>
      </p:sp>
      <p:pic>
        <p:nvPicPr>
          <p:cNvPr id="3074" name="Picture 2" descr="http://blog.surveymonkey.com/wp-content/uploads/2011/12/fa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86106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8600" y="6324600"/>
            <a:ext cx="876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http://blog.surveymonkey.com/wp-content/uploads/2011/12/faq.jpg</a:t>
            </a:r>
          </a:p>
        </p:txBody>
      </p:sp>
      <p:sp>
        <p:nvSpPr>
          <p:cNvPr id="5" name="Rectangle 4"/>
          <p:cNvSpPr/>
          <p:nvPr/>
        </p:nvSpPr>
        <p:spPr>
          <a:xfrm>
            <a:off x="177800" y="366713"/>
            <a:ext cx="6832600" cy="776287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Questions?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6411686" y="5959475"/>
            <a:ext cx="2514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0856839-C806-42E0-A878-66D29DF374A1}" type="datetime1">
              <a:rPr lang="en-US" smtClean="0"/>
              <a:t>1/20/16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95600" y="40005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tmorret@caiu.org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46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1908</TotalTime>
  <Words>479</Words>
  <Application>Microsoft Macintosh PowerPoint</Application>
  <PresentationFormat>On-screen Show (4:3)</PresentationFormat>
  <Paragraphs>78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Calibri</vt:lpstr>
      <vt:lpstr>Lucida Sans Unicode</vt:lpstr>
      <vt:lpstr>Times New Roman</vt:lpstr>
      <vt:lpstr>Verdana</vt:lpstr>
      <vt:lpstr>Wingdings</vt:lpstr>
      <vt:lpstr>Wingdings 2</vt:lpstr>
      <vt:lpstr>Wingdings 3</vt:lpstr>
      <vt:lpstr>Concourse</vt:lpstr>
      <vt:lpstr>Notice of Recommended Assignment</vt:lpstr>
      <vt:lpstr>When to complete</vt:lpstr>
      <vt:lpstr>Notice of Recommended Assignment</vt:lpstr>
      <vt:lpstr>Notice of Recommended Assignment</vt:lpstr>
      <vt:lpstr>Notice of Recommended Assignment</vt:lpstr>
      <vt:lpstr>Notice of Recommended Assignment</vt:lpstr>
      <vt:lpstr>Notice of Recommended Assignment</vt:lpstr>
      <vt:lpstr>Timelines</vt:lpstr>
      <vt:lpstr>??Questions??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Notice of Recommended Assignment</dc:title>
  <dc:creator>Tanya Morret</dc:creator>
  <cp:lastModifiedBy>Cathy Enders</cp:lastModifiedBy>
  <cp:revision>11</cp:revision>
  <dcterms:created xsi:type="dcterms:W3CDTF">2015-12-01T15:08:04Z</dcterms:created>
  <dcterms:modified xsi:type="dcterms:W3CDTF">2016-01-21T14:42:59Z</dcterms:modified>
</cp:coreProperties>
</file>